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Alfa Slab One" pitchFamily="2" charset="77"/>
      <p:regular r:id="rId14"/>
    </p:embeddedFont>
    <p:embeddedFont>
      <p:font typeface="Proxima Nova" panose="02000506030000020004" pitchFamily="2"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39" d="100"/>
          <a:sy n="139" d="100"/>
        </p:scale>
        <p:origin x="176" y="5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7ad3b34f5a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7ad3b34f5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3c69413f52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33c69413f5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33c69413f5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33c69413f5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3c69413f52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3c69413f5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7ad3b34f5a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7ad3b34f5a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7ad3b34f5a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7ad3b34f5a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7ad3b34f5a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7ad3b34f5a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7ad3b34f5a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7ad3b34f5a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3c69413f52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33c69413f52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7fe47be08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37fe47be08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11" name="Google Shape;11;p2"/>
          <p:cNvSpPr txBox="1">
            <a:spLocks noGrp="1"/>
          </p:cNvSpPr>
          <p:nvPr>
            <p:ph type="ctrTitle"/>
          </p:nvPr>
        </p:nvSpPr>
        <p:spPr>
          <a:xfrm>
            <a:off x="311700" y="595975"/>
            <a:ext cx="8520600" cy="19578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2" name="Google Shape;12;p2"/>
          <p:cNvSpPr txBox="1">
            <a:spLocks noGrp="1"/>
          </p:cNvSpPr>
          <p:nvPr>
            <p:ph type="subTitle" idx="1"/>
          </p:nvPr>
        </p:nvSpPr>
        <p:spPr>
          <a:xfrm>
            <a:off x="311700" y="3165823"/>
            <a:ext cx="8520600" cy="733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67925"/>
            <a:ext cx="8520600" cy="19800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a:spLocks noGrp="1"/>
          </p:cNvSpPr>
          <p:nvPr>
            <p:ph type="body" idx="1"/>
          </p:nvPr>
        </p:nvSpPr>
        <p:spPr>
          <a:xfrm>
            <a:off x="311700" y="322425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480550"/>
            <a:ext cx="8114400" cy="24459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490875"/>
            <a:ext cx="2808000" cy="30780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375599"/>
            <a:ext cx="4045200" cy="15519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0" name="Google Shape;40;p9"/>
          <p:cNvSpPr txBox="1">
            <a:spLocks noGrp="1"/>
          </p:cNvSpPr>
          <p:nvPr>
            <p:ph type="subTitle" idx="1"/>
          </p:nvPr>
        </p:nvSpPr>
        <p:spPr>
          <a:xfrm>
            <a:off x="265500" y="2981125"/>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rgbClr val="F1C23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marL="914400" lvl="1"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marL="1371600" lvl="2"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marL="1828800" lvl="3"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marL="2286000" lvl="4"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marL="2743200" lvl="5"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marL="3200400" lvl="6"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marL="3657600" lvl="7"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marL="4114800" lvl="8" indent="-317500">
              <a:lnSpc>
                <a:spcPct val="115000"/>
              </a:lnSpc>
              <a:spcBef>
                <a:spcPts val="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graduate.appstate.edu/students/professional-development/thesis-and-dissertation"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docs.google.com/document/d/1rZSY-as89rAr4gMjLLwWwNuyP6_kzfoB/edit?usp=sharing&amp;ouid=109181023763206135834&amp;rtpof=true&amp;sd=tru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SCnPiU69kgQ"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png"/><Relationship Id="rId4" Type="http://schemas.openxmlformats.org/officeDocument/2006/relationships/hyperlink" Target="https://graduate.appstate.edu/students/professional-development/thesis-and-dissertation"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overleaf.com/learn/latex/An_introduction_to_tagged_PDF_files%3A_internals_and_the_challenges_of_accessibility" TargetMode="External"/><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https://blogs.ed.ac.uk/isintern/2023/08/15/lewis-forbes-latex-and-accessibility/" TargetMode="External"/><Relationship Id="rId5" Type="http://schemas.openxmlformats.org/officeDocument/2006/relationships/hyperlink" Target="https://www.ams.org/journals/notices/202301/rnoti-p68.pdf?adat=January%202023&amp;trk=2606&amp;cat=career&amp;galt=none" TargetMode="External"/><Relationship Id="rId4" Type="http://schemas.openxmlformats.org/officeDocument/2006/relationships/hyperlink" Target="https://ets.osu.edu/digital-accessibility/latex-accessibility-gui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595975"/>
            <a:ext cx="8520600" cy="19578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solidFill>
                  <a:srgbClr val="000000"/>
                </a:solidFill>
              </a:rPr>
              <a:t>Thesis/Dissertation Formatting Workshop</a:t>
            </a:r>
            <a:endParaRPr>
              <a:solidFill>
                <a:srgbClr val="000000"/>
              </a:solidFill>
            </a:endParaRPr>
          </a:p>
        </p:txBody>
      </p:sp>
      <p:sp>
        <p:nvSpPr>
          <p:cNvPr id="57" name="Google Shape;57;p13"/>
          <p:cNvSpPr txBox="1">
            <a:spLocks noGrp="1"/>
          </p:cNvSpPr>
          <p:nvPr>
            <p:ph type="subTitle" idx="1"/>
          </p:nvPr>
        </p:nvSpPr>
        <p:spPr>
          <a:xfrm>
            <a:off x="311700" y="2857223"/>
            <a:ext cx="8520600" cy="733500"/>
          </a:xfrm>
          <a:prstGeom prst="rect">
            <a:avLst/>
          </a:prstGeom>
        </p:spPr>
        <p:txBody>
          <a:bodyPr spcFirstLastPara="1" wrap="square" lIns="91425" tIns="91425" rIns="91425" bIns="91425" anchor="t" anchorCtr="0">
            <a:normAutofit fontScale="92500" lnSpcReduction="20000"/>
          </a:bodyPr>
          <a:lstStyle/>
          <a:p>
            <a:pPr marL="0" lvl="0" indent="0" algn="ctr" rtl="0">
              <a:spcBef>
                <a:spcPts val="0"/>
              </a:spcBef>
              <a:spcAft>
                <a:spcPts val="0"/>
              </a:spcAft>
              <a:buNone/>
            </a:pPr>
            <a:r>
              <a:rPr lang="en">
                <a:solidFill>
                  <a:srgbClr val="000000"/>
                </a:solidFill>
              </a:rPr>
              <a:t>Presented by Wesley Kapp, Publications and Special Projects Coordinator, Cratis D. Williams School of Graduate Studies</a:t>
            </a:r>
            <a:endParaRPr>
              <a:solidFill>
                <a:srgbClr val="000000"/>
              </a:solidFill>
            </a:endParaRPr>
          </a:p>
        </p:txBody>
      </p:sp>
      <p:pic>
        <p:nvPicPr>
          <p:cNvPr id="58" name="Google Shape;58;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711863" y="3663675"/>
            <a:ext cx="1720274" cy="1356552"/>
          </a:xfrm>
          <a:prstGeom prst="rect">
            <a:avLst/>
          </a:prstGeom>
          <a:noFill/>
          <a:ln>
            <a:noFill/>
          </a:ln>
        </p:spPr>
      </p:pic>
      <p:sp>
        <p:nvSpPr>
          <p:cNvPr id="59" name="Google Shape;59;p13"/>
          <p:cNvSpPr txBox="1"/>
          <p:nvPr/>
        </p:nvSpPr>
        <p:spPr>
          <a:xfrm>
            <a:off x="182475" y="114175"/>
            <a:ext cx="4172700" cy="481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latin typeface="Proxima Nova"/>
                <a:ea typeface="Proxima Nova"/>
                <a:cs typeface="Proxima Nova"/>
                <a:sym typeface="Proxima Nova"/>
              </a:rPr>
              <a:t>This workshop will be recorded. You may turn of your camera if you wish to do so.</a:t>
            </a:r>
            <a:endParaRPr sz="1200">
              <a:latin typeface="Proxima Nova"/>
              <a:ea typeface="Proxima Nova"/>
              <a:cs typeface="Proxima Nova"/>
              <a:sym typeface="Proxima Nov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Manuscript Formatting continued . . . </a:t>
            </a:r>
            <a:endParaRPr>
              <a:solidFill>
                <a:srgbClr val="000000"/>
              </a:solidFill>
            </a:endParaRPr>
          </a:p>
        </p:txBody>
      </p:sp>
      <p:sp>
        <p:nvSpPr>
          <p:cNvPr id="121" name="Google Shape;121;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rgbClr val="000000"/>
              </a:buClr>
              <a:buSzPts val="1800"/>
              <a:buChar char="●"/>
            </a:pPr>
            <a:r>
              <a:rPr lang="en">
                <a:solidFill>
                  <a:srgbClr val="000000"/>
                </a:solidFill>
              </a:rPr>
              <a:t>All figures should be adequately described in the text. If they are not adequately described, you need to add alt text for each image/figure.</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You can add alt text in Word, and if you “Save as” to export the PDF, it should be included in the PDF. </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Both Word and Adobe have Accessibility checkers.</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When you export your document to a PDF, open the PDF and run an Accessibility Check:</a:t>
            </a:r>
            <a:endParaRPr>
              <a:solidFill>
                <a:srgbClr val="000000"/>
              </a:solidFill>
            </a:endParaRPr>
          </a:p>
          <a:p>
            <a:pPr marL="914400" lvl="1" indent="-317500" algn="l" rtl="0">
              <a:spcBef>
                <a:spcPts val="0"/>
              </a:spcBef>
              <a:spcAft>
                <a:spcPts val="0"/>
              </a:spcAft>
              <a:buClr>
                <a:srgbClr val="000000"/>
              </a:buClr>
              <a:buSzPts val="1400"/>
              <a:buChar char="○"/>
            </a:pPr>
            <a:r>
              <a:rPr lang="en">
                <a:solidFill>
                  <a:srgbClr val="000000"/>
                </a:solidFill>
              </a:rPr>
              <a:t>All Tools - Prepare for Accessibility (may need to click “More” to see this option) - Check for Accessibility - uncheck the Create Accessibility Report option - run report for all pages and leave all other options checked - Check for Accessibility.</a:t>
            </a:r>
            <a:endParaRPr>
              <a:solidFill>
                <a:srgbClr val="000000"/>
              </a:solidFill>
            </a:endParaRPr>
          </a:p>
          <a:p>
            <a:pPr marL="914400" lvl="1" indent="-317500" algn="l" rtl="0">
              <a:spcBef>
                <a:spcPts val="0"/>
              </a:spcBef>
              <a:spcAft>
                <a:spcPts val="0"/>
              </a:spcAft>
              <a:buClr>
                <a:srgbClr val="000000"/>
              </a:buClr>
              <a:buSzPts val="1400"/>
              <a:buChar char="○"/>
            </a:pPr>
            <a:r>
              <a:rPr lang="en">
                <a:solidFill>
                  <a:srgbClr val="000000"/>
                </a:solidFill>
              </a:rPr>
              <a:t>See if there are any changes that you need to make (some can be fixed automatically by selected “Fix,” but others may need more work). Feel free to email if you have questions!</a:t>
            </a:r>
            <a:endParaRPr>
              <a:solidFill>
                <a:srgbClr val="000000"/>
              </a:solidFill>
            </a:endParaRPr>
          </a:p>
        </p:txBody>
      </p:sp>
      <p:pic>
        <p:nvPicPr>
          <p:cNvPr id="122" name="Google Shape;122;p2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113374" y="4363000"/>
            <a:ext cx="917274" cy="7233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Questions?</a:t>
            </a:r>
            <a:endParaRPr>
              <a:solidFill>
                <a:srgbClr val="000000"/>
              </a:solidFill>
            </a:endParaRPr>
          </a:p>
        </p:txBody>
      </p:sp>
      <p:sp>
        <p:nvSpPr>
          <p:cNvPr id="128" name="Google Shape;128;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rgbClr val="000000"/>
                </a:solidFill>
              </a:rPr>
              <a:t>Reach out to </a:t>
            </a:r>
            <a:r>
              <a:rPr lang="en" u="sng">
                <a:solidFill>
                  <a:srgbClr val="000000"/>
                </a:solidFill>
                <a:hlinkClick r:id="rId3">
                  <a:extLst>
                    <a:ext uri="{A12FA001-AC4F-418D-AE19-62706E023703}">
                      <ahyp:hlinkClr xmlns:ahyp="http://schemas.microsoft.com/office/drawing/2018/hyperlinkcolor" val="tx"/>
                    </a:ext>
                  </a:extLst>
                </a:hlinkClick>
              </a:rPr>
              <a:t>thesis@appstate.edu</a:t>
            </a:r>
            <a:r>
              <a:rPr lang="en">
                <a:solidFill>
                  <a:srgbClr val="000000"/>
                </a:solidFill>
              </a:rPr>
              <a:t> with any further questions or to schedule an appointment. </a:t>
            </a:r>
            <a:endParaRPr>
              <a:solidFill>
                <a:srgbClr val="000000"/>
              </a:solidFill>
            </a:endParaRPr>
          </a:p>
          <a:p>
            <a:pPr marL="0" lvl="0" indent="0" algn="l" rtl="0">
              <a:spcBef>
                <a:spcPts val="1200"/>
              </a:spcBef>
              <a:spcAft>
                <a:spcPts val="0"/>
              </a:spcAft>
              <a:buNone/>
            </a:pPr>
            <a:r>
              <a:rPr lang="en">
                <a:solidFill>
                  <a:srgbClr val="000000"/>
                </a:solidFill>
              </a:rPr>
              <a:t>Appointments are available for citation and reference review, formatting check before your defense, accessibility help, etc. </a:t>
            </a:r>
            <a:endParaRPr>
              <a:solidFill>
                <a:srgbClr val="000000"/>
              </a:solidFill>
            </a:endParaRPr>
          </a:p>
          <a:p>
            <a:pPr marL="0" lvl="0" indent="0" algn="l" rtl="0">
              <a:spcBef>
                <a:spcPts val="1200"/>
              </a:spcBef>
              <a:spcAft>
                <a:spcPts val="1200"/>
              </a:spcAft>
              <a:buNone/>
            </a:pPr>
            <a:r>
              <a:rPr lang="en">
                <a:solidFill>
                  <a:srgbClr val="000000"/>
                </a:solidFill>
              </a:rPr>
              <a:t>Join us every Thursday for the Weekly Grad Student Write In from 9-11am in 204H Belk Library, next to the Writing Center.   </a:t>
            </a:r>
            <a:endParaRPr>
              <a:solidFill>
                <a:srgbClr val="000000"/>
              </a:solidFill>
            </a:endParaRPr>
          </a:p>
        </p:txBody>
      </p:sp>
      <p:pic>
        <p:nvPicPr>
          <p:cNvPr id="129" name="Google Shape;129;p23">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3711863" y="3663675"/>
            <a:ext cx="1720274" cy="135655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Agenda</a:t>
            </a:r>
            <a:endParaRPr>
              <a:solidFill>
                <a:srgbClr val="000000"/>
              </a:solidFill>
            </a:endParaRPr>
          </a:p>
        </p:txBody>
      </p:sp>
      <p:sp>
        <p:nvSpPr>
          <p:cNvPr id="65" name="Google Shape;65;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000000"/>
              </a:buClr>
              <a:buSzPts val="2000"/>
              <a:buChar char="●"/>
            </a:pPr>
            <a:r>
              <a:rPr lang="en" sz="2000">
                <a:solidFill>
                  <a:srgbClr val="000000"/>
                </a:solidFill>
              </a:rPr>
              <a:t>Discuss changes to the thesis/dissertation submission process</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Overview of the updated thesis/dissertation templates</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Review/edit your front matter as we go</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Discuss pointers for correct formatting</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Common errors</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Style guide specifics</a:t>
            </a:r>
            <a:endParaRPr sz="2000">
              <a:solidFill>
                <a:srgbClr val="000000"/>
              </a:solidFill>
            </a:endParaRPr>
          </a:p>
          <a:p>
            <a:pPr marL="457200" lvl="0" indent="-355600" algn="l" rtl="0">
              <a:spcBef>
                <a:spcPts val="0"/>
              </a:spcBef>
              <a:spcAft>
                <a:spcPts val="0"/>
              </a:spcAft>
              <a:buClr>
                <a:srgbClr val="000000"/>
              </a:buClr>
              <a:buSzPts val="2000"/>
              <a:buChar char="●"/>
            </a:pPr>
            <a:r>
              <a:rPr lang="en" sz="2000">
                <a:solidFill>
                  <a:srgbClr val="000000"/>
                </a:solidFill>
              </a:rPr>
              <a:t>Q &amp; A </a:t>
            </a:r>
            <a:endParaRPr sz="2000">
              <a:solidFill>
                <a:srgbClr val="000000"/>
              </a:solidFill>
            </a:endParaRPr>
          </a:p>
        </p:txBody>
      </p:sp>
      <p:pic>
        <p:nvPicPr>
          <p:cNvPr id="66" name="Google Shape;66;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Thesis/Dissertation Submission Process</a:t>
            </a:r>
            <a:endParaRPr>
              <a:solidFill>
                <a:srgbClr val="000000"/>
              </a:solidFill>
            </a:endParaRPr>
          </a:p>
        </p:txBody>
      </p:sp>
      <p:sp>
        <p:nvSpPr>
          <p:cNvPr id="72" name="Google Shape;72;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Clr>
                <a:srgbClr val="000000"/>
              </a:buClr>
              <a:buSzPts val="2200"/>
              <a:buChar char="●"/>
            </a:pPr>
            <a:r>
              <a:rPr lang="en" sz="2200">
                <a:solidFill>
                  <a:srgbClr val="000000"/>
                </a:solidFill>
              </a:rPr>
              <a:t>Bookmark the </a:t>
            </a:r>
            <a:r>
              <a:rPr lang="en" sz="2200" u="sng">
                <a:solidFill>
                  <a:schemeClr val="hlink"/>
                </a:solidFill>
                <a:hlinkClick r:id="rId3"/>
              </a:rPr>
              <a:t>Thesis and Dissertation Webpage</a:t>
            </a:r>
            <a:endParaRPr sz="22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Deadlines - Fall Defense Deadline: Friday, November 7</a:t>
            </a:r>
            <a:endParaRPr sz="1800">
              <a:solidFill>
                <a:srgbClr val="000000"/>
              </a:solidFill>
            </a:endParaRPr>
          </a:p>
          <a:p>
            <a:pPr marL="1371600" lvl="2" indent="-342900" algn="l" rtl="0">
              <a:spcBef>
                <a:spcPts val="0"/>
              </a:spcBef>
              <a:spcAft>
                <a:spcPts val="0"/>
              </a:spcAft>
              <a:buClr>
                <a:srgbClr val="000000"/>
              </a:buClr>
              <a:buSzPts val="1800"/>
              <a:buChar char="■"/>
            </a:pPr>
            <a:r>
              <a:rPr lang="en" sz="1800">
                <a:solidFill>
                  <a:srgbClr val="000000"/>
                </a:solidFill>
              </a:rPr>
              <a:t>Submission of final draft to Grad School: November 21</a:t>
            </a:r>
            <a:endParaRPr sz="1800">
              <a:solidFill>
                <a:srgbClr val="000000"/>
              </a:solidFill>
            </a:endParaRPr>
          </a:p>
          <a:p>
            <a:pPr marL="1371600" lvl="2" indent="-342900" algn="l" rtl="0">
              <a:spcBef>
                <a:spcPts val="0"/>
              </a:spcBef>
              <a:spcAft>
                <a:spcPts val="0"/>
              </a:spcAft>
              <a:buClr>
                <a:srgbClr val="000000"/>
              </a:buClr>
              <a:buSzPts val="1800"/>
              <a:buChar char="■"/>
            </a:pPr>
            <a:r>
              <a:rPr lang="en" sz="1800">
                <a:solidFill>
                  <a:srgbClr val="000000"/>
                </a:solidFill>
              </a:rPr>
              <a:t>Completed/post-Grad School Review deadline: December 11</a:t>
            </a:r>
            <a:endParaRPr sz="18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Overview of the entire Thesis/Dissertation Process</a:t>
            </a:r>
            <a:endParaRPr sz="18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Important forms</a:t>
            </a:r>
            <a:endParaRPr sz="1800">
              <a:solidFill>
                <a:srgbClr val="000000"/>
              </a:solidFill>
            </a:endParaRPr>
          </a:p>
          <a:p>
            <a:pPr marL="914400" lvl="1" indent="-342900" algn="l" rtl="0">
              <a:spcBef>
                <a:spcPts val="0"/>
              </a:spcBef>
              <a:spcAft>
                <a:spcPts val="0"/>
              </a:spcAft>
              <a:buClr>
                <a:srgbClr val="000000"/>
              </a:buClr>
              <a:buSzPts val="1800"/>
              <a:buChar char="○"/>
            </a:pPr>
            <a:r>
              <a:rPr lang="en" sz="1800" u="sng">
                <a:solidFill>
                  <a:schemeClr val="hlink"/>
                </a:solidFill>
                <a:hlinkClick r:id="rId4"/>
              </a:rPr>
              <a:t>Graduate Thesis and Dissertation Handbook</a:t>
            </a:r>
            <a:r>
              <a:rPr lang="en" sz="1800">
                <a:solidFill>
                  <a:srgbClr val="000000"/>
                </a:solidFill>
              </a:rPr>
              <a:t> with downloadable formatting templates and helpful information</a:t>
            </a:r>
            <a:endParaRPr sz="1800">
              <a:solidFill>
                <a:srgbClr val="000000"/>
              </a:solidFill>
            </a:endParaRPr>
          </a:p>
          <a:p>
            <a:pPr marL="457200" lvl="0" indent="0" algn="l" rtl="0">
              <a:spcBef>
                <a:spcPts val="1200"/>
              </a:spcBef>
              <a:spcAft>
                <a:spcPts val="1200"/>
              </a:spcAft>
              <a:buNone/>
            </a:pPr>
            <a:endParaRPr>
              <a:solidFill>
                <a:srgbClr val="000000"/>
              </a:solidFill>
            </a:endParaRPr>
          </a:p>
        </p:txBody>
      </p:sp>
      <p:pic>
        <p:nvPicPr>
          <p:cNvPr id="73" name="Google Shape;73;p15">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Submission Process Updates</a:t>
            </a:r>
            <a:endParaRPr>
              <a:solidFill>
                <a:srgbClr val="000000"/>
              </a:solidFill>
            </a:endParaRPr>
          </a:p>
        </p:txBody>
      </p:sp>
      <p:sp>
        <p:nvSpPr>
          <p:cNvPr id="79" name="Google Shape;79;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Char char="●"/>
            </a:pPr>
            <a:r>
              <a:rPr lang="en">
                <a:solidFill>
                  <a:srgbClr val="000000"/>
                </a:solidFill>
              </a:rPr>
              <a:t>When all committee-requested corrections are made after the defense and approved by your committee chair, complete the Electronic Thesis and Dissertation Deposit Agreement.</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After you receive notification that the form is complete, send an email to </a:t>
            </a:r>
            <a:r>
              <a:rPr lang="en" u="sng">
                <a:solidFill>
                  <a:schemeClr val="hlink"/>
                </a:solidFill>
                <a:hlinkClick r:id="rId3"/>
              </a:rPr>
              <a:t>thesis@appstate.edu</a:t>
            </a:r>
            <a:r>
              <a:rPr lang="en">
                <a:solidFill>
                  <a:srgbClr val="000000"/>
                </a:solidFill>
              </a:rPr>
              <a:t>, copying your committee chair and department chairperson/designee, by the “final” post-defense deadline, and include an electronic copy (PDF) of the full, post-defense corrected manuscript, a copy of the signed ETD Release form, and indication of which style was used for the manuscript.</a:t>
            </a:r>
            <a:endParaRPr>
              <a:solidFill>
                <a:srgbClr val="000000"/>
              </a:solidFill>
            </a:endParaRPr>
          </a:p>
        </p:txBody>
      </p:sp>
      <p:pic>
        <p:nvPicPr>
          <p:cNvPr id="80" name="Google Shape;80;p16">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Submission Process updates continued . . .</a:t>
            </a:r>
            <a:endParaRPr>
              <a:solidFill>
                <a:srgbClr val="000000"/>
              </a:solidFill>
            </a:endParaRPr>
          </a:p>
        </p:txBody>
      </p:sp>
      <p:sp>
        <p:nvSpPr>
          <p:cNvPr id="86" name="Google Shape;86;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Char char="●"/>
            </a:pPr>
            <a:r>
              <a:rPr lang="en">
                <a:solidFill>
                  <a:srgbClr val="000000"/>
                </a:solidFill>
              </a:rPr>
              <a:t>The Grad School thesis/dissertation reader will read your document and note any corrections. The reader will return the “marked” copy along with a summary of feedback listing the required corrections.</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Once any required corrections have been made, return the corrected manuscript to </a:t>
            </a:r>
            <a:r>
              <a:rPr lang="en" u="sng">
                <a:solidFill>
                  <a:schemeClr val="hlink"/>
                </a:solidFill>
                <a:hlinkClick r:id="rId3"/>
              </a:rPr>
              <a:t>thesis@appstate.edu</a:t>
            </a:r>
            <a:r>
              <a:rPr lang="en">
                <a:solidFill>
                  <a:srgbClr val="000000"/>
                </a:solidFill>
              </a:rPr>
              <a:t> by the “Completed” deadline (ideally, turn in your corrected manuscript BEFORE the deadline in case further changes are necessary). If no further changes are needed, you will be “cleared for binding.”</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The Grad School will submit your manuscript to the Library to complete the repository deposit.</a:t>
            </a:r>
            <a:endParaRPr>
              <a:solidFill>
                <a:srgbClr val="000000"/>
              </a:solidFill>
            </a:endParaRPr>
          </a:p>
        </p:txBody>
      </p:sp>
      <p:pic>
        <p:nvPicPr>
          <p:cNvPr id="87" name="Google Shape;87;p17">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Manuscript Formatting</a:t>
            </a:r>
            <a:endParaRPr>
              <a:solidFill>
                <a:srgbClr val="000000"/>
              </a:solidFill>
            </a:endParaRPr>
          </a:p>
        </p:txBody>
      </p:sp>
      <p:sp>
        <p:nvSpPr>
          <p:cNvPr id="93" name="Google Shape;93;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Char char="●"/>
            </a:pPr>
            <a:r>
              <a:rPr lang="en">
                <a:solidFill>
                  <a:srgbClr val="000000"/>
                </a:solidFill>
              </a:rPr>
              <a:t>Front matter - start with the template! This will ensure that your line spacing and pagination is correct.</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Fill in highlighted information and read carefully.</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Use Styles to create your TOC (see video), don’t set it up manually.</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Check citations against references and vice versa.</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Make sure that tables, figures, citations, and reference list are formatted correctly according to your style guide.</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Check that level headings are properly nested.</a:t>
            </a:r>
            <a:endParaRPr>
              <a:solidFill>
                <a:srgbClr val="000000"/>
              </a:solidFill>
            </a:endParaRPr>
          </a:p>
        </p:txBody>
      </p:sp>
      <p:pic>
        <p:nvPicPr>
          <p:cNvPr id="94" name="Google Shape;94;p18">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Manuscript Updates</a:t>
            </a:r>
            <a:endParaRPr>
              <a:solidFill>
                <a:srgbClr val="000000"/>
              </a:solidFill>
            </a:endParaRPr>
          </a:p>
        </p:txBody>
      </p:sp>
      <p:sp>
        <p:nvSpPr>
          <p:cNvPr id="100" name="Google Shape;100;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68300" algn="l" rtl="0">
              <a:spcBef>
                <a:spcPts val="0"/>
              </a:spcBef>
              <a:spcAft>
                <a:spcPts val="0"/>
              </a:spcAft>
              <a:buClr>
                <a:srgbClr val="000000"/>
              </a:buClr>
              <a:buSzPts val="2200"/>
              <a:buChar char="●"/>
            </a:pPr>
            <a:r>
              <a:rPr lang="en" sz="2200">
                <a:solidFill>
                  <a:srgbClr val="000000"/>
                </a:solidFill>
              </a:rPr>
              <a:t>Important Changes with the new ETD Release Form for OpenAIR:</a:t>
            </a:r>
            <a:endParaRPr sz="22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AI usage disclosure in Foreword</a:t>
            </a:r>
            <a:endParaRPr sz="18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Accessibility–provide alt text for figures, including screenshots in the Appendices (other option is to type out samples of forms, etc.); use Styles in Word to create headings</a:t>
            </a:r>
            <a:endParaRPr sz="1800">
              <a:solidFill>
                <a:srgbClr val="000000"/>
              </a:solidFill>
            </a:endParaRPr>
          </a:p>
          <a:p>
            <a:pPr marL="914400" lvl="1" indent="-342900" algn="l" rtl="0">
              <a:spcBef>
                <a:spcPts val="0"/>
              </a:spcBef>
              <a:spcAft>
                <a:spcPts val="0"/>
              </a:spcAft>
              <a:buClr>
                <a:srgbClr val="000000"/>
              </a:buClr>
              <a:buSzPts val="1800"/>
              <a:buChar char="○"/>
            </a:pPr>
            <a:r>
              <a:rPr lang="en" sz="1800">
                <a:solidFill>
                  <a:srgbClr val="000000"/>
                </a:solidFill>
              </a:rPr>
              <a:t>Copyright permissions–seek permissions if necessary, provide permissions info in captions with figure, keep a copy of permission letters on hand.</a:t>
            </a:r>
            <a:endParaRPr sz="1800"/>
          </a:p>
        </p:txBody>
      </p:sp>
      <p:pic>
        <p:nvPicPr>
          <p:cNvPr id="101" name="Google Shape;101;p1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873340" y="3918300"/>
            <a:ext cx="1397325" cy="110189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600">
                <a:solidFill>
                  <a:srgbClr val="000000"/>
                </a:solidFill>
              </a:rPr>
              <a:t>Manuscript Formatting &amp; Using Styles in Word</a:t>
            </a:r>
            <a:endParaRPr sz="2600">
              <a:solidFill>
                <a:srgbClr val="000000"/>
              </a:solidFill>
            </a:endParaRPr>
          </a:p>
        </p:txBody>
      </p:sp>
      <p:sp>
        <p:nvSpPr>
          <p:cNvPr id="107" name="Google Shape;10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Char char="●"/>
            </a:pPr>
            <a:r>
              <a:rPr lang="en" u="sng">
                <a:solidFill>
                  <a:schemeClr val="hlink"/>
                </a:solidFill>
                <a:hlinkClick r:id="rId3"/>
              </a:rPr>
              <a:t>Video</a:t>
            </a:r>
            <a:r>
              <a:rPr lang="en">
                <a:solidFill>
                  <a:srgbClr val="000000"/>
                </a:solidFill>
              </a:rPr>
              <a:t> and Transcript available on the </a:t>
            </a:r>
            <a:r>
              <a:rPr lang="en" u="sng">
                <a:solidFill>
                  <a:schemeClr val="hlink"/>
                </a:solidFill>
                <a:hlinkClick r:id="rId4"/>
              </a:rPr>
              <a:t>Thesis and Dissertation webpage</a:t>
            </a:r>
            <a:r>
              <a:rPr lang="en">
                <a:solidFill>
                  <a:srgbClr val="000000"/>
                </a:solidFill>
              </a:rPr>
              <a:t> about using Styles in Word to create accessible PDFs.</a:t>
            </a:r>
            <a:endParaRPr>
              <a:solidFill>
                <a:srgbClr val="000000"/>
              </a:solidFill>
            </a:endParaRPr>
          </a:p>
          <a:p>
            <a:pPr marL="914400" lvl="1" indent="-317500" algn="l" rtl="0">
              <a:spcBef>
                <a:spcPts val="0"/>
              </a:spcBef>
              <a:spcAft>
                <a:spcPts val="0"/>
              </a:spcAft>
              <a:buClr>
                <a:srgbClr val="000000"/>
              </a:buClr>
              <a:buSzPts val="1400"/>
              <a:buChar char="○"/>
            </a:pPr>
            <a:r>
              <a:rPr lang="en">
                <a:solidFill>
                  <a:srgbClr val="000000"/>
                </a:solidFill>
              </a:rPr>
              <a:t>Use Styles for level headers and to create your Table of Contents</a:t>
            </a:r>
            <a:endParaRPr>
              <a:solidFill>
                <a:srgbClr val="000000"/>
              </a:solidFill>
            </a:endParaRPr>
          </a:p>
          <a:p>
            <a:pPr marL="914400" lvl="1" indent="-317500" algn="l" rtl="0">
              <a:spcBef>
                <a:spcPts val="0"/>
              </a:spcBef>
              <a:spcAft>
                <a:spcPts val="0"/>
              </a:spcAft>
              <a:buClr>
                <a:srgbClr val="000000"/>
              </a:buClr>
              <a:buSzPts val="1400"/>
              <a:buChar char="○"/>
            </a:pPr>
            <a:r>
              <a:rPr lang="en">
                <a:solidFill>
                  <a:srgbClr val="000000"/>
                </a:solidFill>
              </a:rPr>
              <a:t>Check your Navigation Panel</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File - Properties - Summary - fill in Title, Subject, Author - OK</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Save file</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File - Save As - File Format - Export Format - PDF - Best for electronic distribution - Export</a:t>
            </a:r>
            <a:endParaRPr>
              <a:solidFill>
                <a:srgbClr val="000000"/>
              </a:solidFill>
            </a:endParaRPr>
          </a:p>
          <a:p>
            <a:pPr marL="457200" lvl="0" indent="0" algn="l" rtl="0">
              <a:spcBef>
                <a:spcPts val="1200"/>
              </a:spcBef>
              <a:spcAft>
                <a:spcPts val="1200"/>
              </a:spcAft>
              <a:buNone/>
            </a:pPr>
            <a:endParaRPr>
              <a:solidFill>
                <a:srgbClr val="000000"/>
              </a:solidFill>
            </a:endParaRPr>
          </a:p>
        </p:txBody>
      </p:sp>
      <p:pic>
        <p:nvPicPr>
          <p:cNvPr id="108" name="Google Shape;108;p20">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3711863" y="3663675"/>
            <a:ext cx="1720274" cy="135655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solidFill>
                  <a:srgbClr val="000000"/>
                </a:solidFill>
              </a:rPr>
              <a:t>Quick note on LaTeX and Accessibility</a:t>
            </a:r>
            <a:endParaRPr>
              <a:solidFill>
                <a:srgbClr val="000000"/>
              </a:solidFill>
            </a:endParaRPr>
          </a:p>
        </p:txBody>
      </p:sp>
      <p:sp>
        <p:nvSpPr>
          <p:cNvPr id="114" name="Google Shape;114;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Char char="●"/>
            </a:pPr>
            <a:r>
              <a:rPr lang="en">
                <a:solidFill>
                  <a:srgbClr val="000000"/>
                </a:solidFill>
              </a:rPr>
              <a:t>Unfortunately, LaTeX exports to PDF do not create accessible PDFs. There is currently no easy solution to this, but we are looking into options.</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Helpful resources to get you started:</a:t>
            </a:r>
            <a:endParaRPr>
              <a:solidFill>
                <a:srgbClr val="000000"/>
              </a:solidFill>
            </a:endParaRPr>
          </a:p>
          <a:p>
            <a:pPr marL="914400" lvl="1" indent="-317500" algn="l" rtl="0">
              <a:spcBef>
                <a:spcPts val="0"/>
              </a:spcBef>
              <a:spcAft>
                <a:spcPts val="0"/>
              </a:spcAft>
              <a:buClr>
                <a:srgbClr val="000000"/>
              </a:buClr>
              <a:buSzPts val="1400"/>
              <a:buChar char="○"/>
            </a:pPr>
            <a:r>
              <a:rPr lang="en">
                <a:solidFill>
                  <a:srgbClr val="000000"/>
                </a:solidFill>
              </a:rPr>
              <a:t> </a:t>
            </a:r>
            <a:r>
              <a:rPr lang="en" u="sng">
                <a:solidFill>
                  <a:schemeClr val="hlink"/>
                </a:solidFill>
                <a:hlinkClick r:id="rId3"/>
              </a:rPr>
              <a:t>An Introduction to tagged PDF Files </a:t>
            </a:r>
            <a:r>
              <a:rPr lang="en">
                <a:solidFill>
                  <a:srgbClr val="000000"/>
                </a:solidFill>
              </a:rPr>
              <a:t>(article)</a:t>
            </a:r>
            <a:endParaRPr>
              <a:solidFill>
                <a:srgbClr val="000000"/>
              </a:solidFill>
            </a:endParaRPr>
          </a:p>
          <a:p>
            <a:pPr marL="914400" lvl="1" indent="-317500" algn="l" rtl="0">
              <a:spcBef>
                <a:spcPts val="0"/>
              </a:spcBef>
              <a:spcAft>
                <a:spcPts val="0"/>
              </a:spcAft>
              <a:buClr>
                <a:srgbClr val="000000"/>
              </a:buClr>
              <a:buSzPts val="1400"/>
              <a:buChar char="○"/>
            </a:pPr>
            <a:r>
              <a:rPr lang="en" u="sng">
                <a:solidFill>
                  <a:schemeClr val="hlink"/>
                </a:solidFill>
                <a:hlinkClick r:id="rId4"/>
              </a:rPr>
              <a:t>Ohio State University LaTeX Accessibilty Guide</a:t>
            </a:r>
            <a:r>
              <a:rPr lang="en">
                <a:solidFill>
                  <a:srgbClr val="000000"/>
                </a:solidFill>
              </a:rPr>
              <a:t> (webpage)</a:t>
            </a:r>
            <a:endParaRPr>
              <a:solidFill>
                <a:srgbClr val="000000"/>
              </a:solidFill>
            </a:endParaRPr>
          </a:p>
          <a:p>
            <a:pPr marL="914400" lvl="1" indent="-317500" algn="l" rtl="0">
              <a:spcBef>
                <a:spcPts val="0"/>
              </a:spcBef>
              <a:spcAft>
                <a:spcPts val="0"/>
              </a:spcAft>
              <a:buClr>
                <a:srgbClr val="000000"/>
              </a:buClr>
              <a:buSzPts val="1400"/>
              <a:buChar char="○"/>
            </a:pPr>
            <a:r>
              <a:rPr lang="en" u="sng">
                <a:solidFill>
                  <a:schemeClr val="hlink"/>
                </a:solidFill>
                <a:hlinkClick r:id="rId5"/>
              </a:rPr>
              <a:t>Making Accessible Documents Using LaTeX</a:t>
            </a:r>
            <a:r>
              <a:rPr lang="en">
                <a:solidFill>
                  <a:srgbClr val="000000"/>
                </a:solidFill>
              </a:rPr>
              <a:t> (article)</a:t>
            </a:r>
            <a:endParaRPr>
              <a:solidFill>
                <a:srgbClr val="000000"/>
              </a:solidFill>
            </a:endParaRPr>
          </a:p>
          <a:p>
            <a:pPr marL="914400" lvl="1" indent="-317500" algn="l" rtl="0">
              <a:spcBef>
                <a:spcPts val="0"/>
              </a:spcBef>
              <a:spcAft>
                <a:spcPts val="0"/>
              </a:spcAft>
              <a:buClr>
                <a:srgbClr val="000000"/>
              </a:buClr>
              <a:buSzPts val="1400"/>
              <a:buChar char="○"/>
            </a:pPr>
            <a:r>
              <a:rPr lang="en" u="sng">
                <a:solidFill>
                  <a:schemeClr val="hlink"/>
                </a:solidFill>
                <a:hlinkClick r:id="rId6"/>
              </a:rPr>
              <a:t>LaTeX and Accessibility</a:t>
            </a:r>
            <a:r>
              <a:rPr lang="en">
                <a:solidFill>
                  <a:srgbClr val="000000"/>
                </a:solidFill>
              </a:rPr>
              <a:t> (blog post)</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The new library repository, Open AIR, does support HTML files, so we are considering this an option for students with LaTeX files, as the HTML accessible conversion may be easier to achieve.</a:t>
            </a:r>
            <a:endParaRPr>
              <a:solidFill>
                <a:srgbClr val="000000"/>
              </a:solidFill>
            </a:endParaRPr>
          </a:p>
        </p:txBody>
      </p:sp>
      <p:pic>
        <p:nvPicPr>
          <p:cNvPr id="115" name="Google Shape;115;p21">
            <a:extLst>
              <a:ext uri="{C183D7F6-B498-43B3-948B-1728B52AA6E4}">
                <adec:decorative xmlns:adec="http://schemas.microsoft.com/office/drawing/2017/decorative" val="1"/>
              </a:ext>
            </a:extLst>
          </p:cNvPr>
          <p:cNvPicPr preferRelativeResize="0"/>
          <p:nvPr/>
        </p:nvPicPr>
        <p:blipFill>
          <a:blip r:embed="rId7">
            <a:alphaModFix/>
          </a:blip>
          <a:stretch>
            <a:fillRect/>
          </a:stretch>
        </p:blipFill>
        <p:spPr>
          <a:xfrm>
            <a:off x="7338563" y="3615900"/>
            <a:ext cx="1720274" cy="1356552"/>
          </a:xfrm>
          <a:prstGeom prst="rect">
            <a:avLst/>
          </a:prstGeom>
          <a:noFill/>
          <a:ln>
            <a:noFill/>
          </a:ln>
        </p:spPr>
      </p:pic>
    </p:spTree>
  </p:cSld>
  <p:clrMapOvr>
    <a:masterClrMapping/>
  </p:clrMapOvr>
</p:sld>
</file>

<file path=ppt/theme/theme1.xml><?xml version="1.0" encoding="utf-8"?>
<a:theme xmlns:a="http://schemas.openxmlformats.org/drawingml/2006/main"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951</Words>
  <Application>Microsoft Macintosh PowerPoint</Application>
  <PresentationFormat>On-screen Show (16:9)</PresentationFormat>
  <Paragraphs>64</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Alfa Slab One</vt:lpstr>
      <vt:lpstr>Arial</vt:lpstr>
      <vt:lpstr>Proxima Nova</vt:lpstr>
      <vt:lpstr>Gameday</vt:lpstr>
      <vt:lpstr>Thesis/Dissertation Formatting Workshop</vt:lpstr>
      <vt:lpstr>Agenda</vt:lpstr>
      <vt:lpstr>Thesis/Dissertation Submission Process</vt:lpstr>
      <vt:lpstr>Submission Process Updates</vt:lpstr>
      <vt:lpstr>Submission Process updates continued . . .</vt:lpstr>
      <vt:lpstr>Manuscript Formatting</vt:lpstr>
      <vt:lpstr>Manuscript Updates</vt:lpstr>
      <vt:lpstr>Manuscript Formatting &amp; Using Styles in Word</vt:lpstr>
      <vt:lpstr>Quick note on LaTeX and Accessibility</vt:lpstr>
      <vt:lpstr>Manuscript Formatting continued . . . </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Thesis/Dissertation Formatting Workshop</dc:title>
  <dc:subject>Thesis and Dissertation</dc:subject>
  <dc:creator>The Graduate School</dc:creator>
  <cp:keywords/>
  <dc:description/>
  <cp:lastModifiedBy>Wesley Kapp</cp:lastModifiedBy>
  <cp:revision>1</cp:revision>
  <dcterms:modified xsi:type="dcterms:W3CDTF">2025-10-13T14:35:38Z</dcterms:modified>
  <cp:category/>
</cp:coreProperties>
</file>